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A4CBE-A458-4B59-B4F3-7BA0DF3FFEB6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386A0-D6C8-499E-9E36-7314F01FC5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0067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306DD-294B-4A16-87E3-D462737C7095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B2AFA-8E1B-4EDE-B903-E9F620F32C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530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6440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151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If you were the learning leader of these classes what Qs would</a:t>
            </a:r>
            <a:r>
              <a:rPr lang="en-NZ" baseline="0" dirty="0" smtClean="0"/>
              <a:t> you be asking?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8134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QTRD</a:t>
            </a:r>
          </a:p>
          <a:p>
            <a:r>
              <a:rPr lang="en-NZ" dirty="0" smtClean="0"/>
              <a:t>The teachers’ voices</a:t>
            </a:r>
            <a:r>
              <a:rPr lang="en-NZ" baseline="0" dirty="0" smtClean="0"/>
              <a:t> are the most interesting sections of the document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7621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Monitors? Who does this?</a:t>
            </a:r>
            <a:r>
              <a:rPr lang="en-NZ" baseline="0" dirty="0" smtClean="0"/>
              <a:t> What are we talking about here?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2700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Pedagogy pages of NZC –</a:t>
            </a:r>
            <a:r>
              <a:rPr lang="en-NZ" baseline="0" dirty="0" smtClean="0"/>
              <a:t> change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3115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This is in your planners – cycle</a:t>
            </a:r>
            <a:r>
              <a:rPr lang="en-NZ" baseline="0" dirty="0" smtClean="0"/>
              <a:t> – action research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7393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A lot of work on ‘must knows’ </a:t>
            </a:r>
          </a:p>
          <a:p>
            <a:r>
              <a:rPr lang="en-NZ" dirty="0" smtClean="0"/>
              <a:t>This is what</a:t>
            </a:r>
            <a:r>
              <a:rPr lang="en-NZ" baseline="0" dirty="0" smtClean="0"/>
              <a:t> the teacher needs to inquire into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2541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The actions approaches </a:t>
            </a:r>
            <a:r>
              <a:rPr lang="en-NZ" dirty="0" err="1" smtClean="0"/>
              <a:t>etc</a:t>
            </a:r>
            <a:r>
              <a:rPr lang="en-NZ" dirty="0" smtClean="0"/>
              <a:t> the teacher takes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6888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What evidence will we use to discuss the impact of our actions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9258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err="1" smtClean="0"/>
              <a:t>Quan</a:t>
            </a:r>
            <a:r>
              <a:rPr lang="en-NZ" dirty="0" smtClean="0"/>
              <a:t>/ </a:t>
            </a:r>
            <a:r>
              <a:rPr lang="en-NZ" dirty="0" err="1" smtClean="0"/>
              <a:t>Qual</a:t>
            </a:r>
            <a:endParaRPr lang="en-NZ" dirty="0" smtClean="0"/>
          </a:p>
          <a:p>
            <a:r>
              <a:rPr lang="en-NZ" dirty="0" err="1" smtClean="0"/>
              <a:t>Qual</a:t>
            </a:r>
            <a:r>
              <a:rPr lang="en-NZ" dirty="0" smtClean="0"/>
              <a:t> – </a:t>
            </a:r>
            <a:r>
              <a:rPr lang="en-NZ" dirty="0" err="1" smtClean="0"/>
              <a:t>obs</a:t>
            </a:r>
            <a:r>
              <a:rPr lang="en-NZ" dirty="0" smtClean="0"/>
              <a:t>; film student work,</a:t>
            </a:r>
            <a:r>
              <a:rPr lang="en-NZ" baseline="0" dirty="0" smtClean="0"/>
              <a:t>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B2AFA-8E1B-4EDE-B903-E9F620F32CA6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274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490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36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574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430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981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910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598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962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011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09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3141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B9DAA-DAB0-462B-8EED-37B8D3037693}" type="datetimeFigureOut">
              <a:rPr lang="en-NZ" smtClean="0"/>
              <a:t>15/02/2011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80925-45C8-4B15-A3FC-1A13940C90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374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zcurriculum.tki.org.nz/" TargetMode="External"/><Relationship Id="rId2" Type="http://schemas.openxmlformats.org/officeDocument/2006/relationships/hyperlink" Target="http://www.tki.org.nz/r/governance/ftpp/pdfs/module2/background-paper-the-inquiring-teach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teracyonline.tki.org.n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376264"/>
          </a:xfrm>
        </p:spPr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Teaching as Inquiry </a:t>
            </a:r>
            <a:b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NZ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15</a:t>
            </a:r>
            <a:r>
              <a:rPr lang="en-NZ" sz="3600" b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NZ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February 2011</a:t>
            </a:r>
            <a:endParaRPr lang="en-NZ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7632848" cy="3600400"/>
          </a:xfrm>
        </p:spPr>
        <p:txBody>
          <a:bodyPr/>
          <a:lstStyle/>
          <a:p>
            <a:r>
              <a:rPr lang="en-NZ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Learning outcomes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dirty="0" smtClean="0">
                <a:solidFill>
                  <a:schemeClr val="tx1"/>
                </a:solidFill>
              </a:rPr>
              <a:t>To further our understanding of the teaching as  inquiry process and its’ impact on learner outcomes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dirty="0" smtClean="0">
                <a:solidFill>
                  <a:schemeClr val="tx1"/>
                </a:solidFill>
              </a:rPr>
              <a:t>To share our understanding of what constitutes evidence</a:t>
            </a:r>
          </a:p>
          <a:p>
            <a:pPr marL="457200" indent="-457200">
              <a:buFont typeface="Arial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147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Learning Inquiry 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happened as a result of the teaching, and what are the implications for future teaching?</a:t>
            </a:r>
          </a:p>
          <a:p>
            <a:pPr marL="0" indent="0" algn="ctr">
              <a:buNone/>
            </a:pP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do we know what happened?</a:t>
            </a:r>
          </a:p>
          <a:p>
            <a:pPr algn="ctr"/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next steps for teaching and learning?</a:t>
            </a:r>
          </a:p>
          <a:p>
            <a:pPr algn="ctr"/>
            <a:endParaRPr lang="en-NZ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5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Evidence - based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There are multiple sources of data that can be used to guide and inform an inquiry.</a:t>
            </a: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your group list the sources of data that you know or have used.</a:t>
            </a: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Classify each source as </a:t>
            </a: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qualitative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NZ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any information that can be captured that is not numerical in nature) OR </a:t>
            </a:r>
            <a:r>
              <a:rPr lang="en-NZ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quantitative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(numeric data - identified or measured on a numeric scale)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166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Data as evidence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NZ" dirty="0" smtClean="0"/>
              <a:t>Some things to consider </a:t>
            </a:r>
          </a:p>
          <a:p>
            <a:r>
              <a:rPr lang="en-NZ" dirty="0" smtClean="0"/>
              <a:t>benchmarks or reference points</a:t>
            </a:r>
          </a:p>
          <a:p>
            <a:r>
              <a:rPr lang="en-NZ" dirty="0" smtClean="0"/>
              <a:t>achievement level and progress</a:t>
            </a:r>
          </a:p>
          <a:p>
            <a:r>
              <a:rPr lang="en-NZ" dirty="0" smtClean="0"/>
              <a:t>averages and distributions</a:t>
            </a:r>
          </a:p>
          <a:p>
            <a:r>
              <a:rPr lang="en-NZ" dirty="0" smtClean="0"/>
              <a:t>disaggregation</a:t>
            </a:r>
          </a:p>
          <a:p>
            <a:r>
              <a:rPr lang="en-NZ" dirty="0"/>
              <a:t>a</a:t>
            </a:r>
            <a:r>
              <a:rPr lang="en-NZ" dirty="0" smtClean="0"/>
              <a:t>cceleration</a:t>
            </a:r>
          </a:p>
          <a:p>
            <a:r>
              <a:rPr lang="en-NZ" dirty="0"/>
              <a:t>s</a:t>
            </a:r>
            <a:r>
              <a:rPr lang="en-NZ" dirty="0" smtClean="0"/>
              <a:t>tudent voice</a:t>
            </a:r>
          </a:p>
          <a:p>
            <a:r>
              <a:rPr lang="en-NZ" dirty="0"/>
              <a:t>c</a:t>
            </a:r>
            <a:r>
              <a:rPr lang="en-NZ" dirty="0" smtClean="0"/>
              <a:t>lassroom observations</a:t>
            </a:r>
          </a:p>
          <a:p>
            <a:r>
              <a:rPr lang="en-NZ" dirty="0" smtClean="0"/>
              <a:t>teacher knowledge – anecdotal and professional</a:t>
            </a:r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664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An example to think about</a:t>
            </a:r>
            <a:endParaRPr lang="en-NZ" dirty="0"/>
          </a:p>
        </p:txBody>
      </p:sp>
      <p:pic>
        <p:nvPicPr>
          <p:cNvPr id="3074" name="Picture 2" descr="Achievement Level and Prog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13690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60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Your turn – the Focusing Inquiry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Individually: read the </a:t>
            </a:r>
            <a:r>
              <a:rPr lang="en-NZ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handout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‘Focusing Inquiry’ and complete the blank section with your initial thoughts</a:t>
            </a:r>
          </a:p>
          <a:p>
            <a:pPr marL="0" indent="0">
              <a:buNone/>
            </a:pP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Share: with the person next to you where your thoughts are at the moment around your own possible inquiry</a:t>
            </a: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Sources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r>
              <a:rPr lang="en-NZ" dirty="0" err="1" smtClean="0"/>
              <a:t>G.Aitken</a:t>
            </a:r>
            <a:r>
              <a:rPr lang="en-NZ" dirty="0" smtClean="0"/>
              <a:t>, </a:t>
            </a:r>
            <a:r>
              <a:rPr lang="en-NZ" dirty="0"/>
              <a:t>The inquiring teacher: Clarifying the concept </a:t>
            </a:r>
            <a:r>
              <a:rPr lang="en-NZ" dirty="0" smtClean="0"/>
              <a:t>of teaching effectiveness</a:t>
            </a:r>
          </a:p>
          <a:p>
            <a:r>
              <a:rPr lang="en-NZ" dirty="0" err="1" smtClean="0"/>
              <a:t>G.Aitken</a:t>
            </a:r>
            <a:r>
              <a:rPr lang="en-NZ" dirty="0" smtClean="0"/>
              <a:t> &amp; </a:t>
            </a:r>
            <a:r>
              <a:rPr lang="en-NZ" dirty="0" err="1" smtClean="0"/>
              <a:t>C.Sinnema</a:t>
            </a:r>
            <a:r>
              <a:rPr lang="en-NZ" dirty="0" smtClean="0"/>
              <a:t>, BES, Effective pedagogy in the Social Sciences, 2007. </a:t>
            </a:r>
          </a:p>
          <a:p>
            <a:r>
              <a:rPr lang="en-NZ" dirty="0" smtClean="0">
                <a:hlinkClick r:id="rId2"/>
              </a:rPr>
              <a:t>http://www.tki.org.nz/r/governance/ftpp/pdfs/module2/background-paper-the-inquiring-teacher.pdf</a:t>
            </a:r>
            <a:endParaRPr lang="en-NZ" dirty="0" smtClean="0"/>
          </a:p>
          <a:p>
            <a:r>
              <a:rPr lang="en-NZ" dirty="0" smtClean="0"/>
              <a:t>C. Amos,  Teaching as Inquiry Project, English in </a:t>
            </a:r>
            <a:r>
              <a:rPr lang="en-NZ" dirty="0" err="1" smtClean="0"/>
              <a:t>Aotearoa</a:t>
            </a:r>
            <a:r>
              <a:rPr lang="en-NZ" smtClean="0"/>
              <a:t>, 2010</a:t>
            </a:r>
            <a:endParaRPr lang="en-NZ" dirty="0" smtClean="0"/>
          </a:p>
          <a:p>
            <a:r>
              <a:rPr lang="en-NZ" dirty="0" smtClean="0"/>
              <a:t>TKI, NZC </a:t>
            </a:r>
            <a:r>
              <a:rPr lang="en-NZ" dirty="0" smtClean="0">
                <a:hlinkClick r:id="rId3"/>
              </a:rPr>
              <a:t>http://nzcurriculum.tki.org.nz/</a:t>
            </a:r>
            <a:endParaRPr lang="en-NZ" dirty="0" smtClean="0"/>
          </a:p>
          <a:p>
            <a:r>
              <a:rPr lang="en-NZ" dirty="0" smtClean="0"/>
              <a:t>TKI, Literacy Online, </a:t>
            </a:r>
            <a:r>
              <a:rPr lang="en-NZ" dirty="0" smtClean="0">
                <a:hlinkClick r:id="rId4"/>
              </a:rPr>
              <a:t>http://literacyonline.tki.org.nz/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80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 now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Write your definition of the word ‘VOLUME’ (you may have more than one BUT note the one that you first thought of)</a:t>
            </a:r>
          </a:p>
          <a:p>
            <a:pPr marL="0" indent="0">
              <a:buNone/>
            </a:pP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Compare with the people around you – who had different 1</a:t>
            </a:r>
            <a:r>
              <a:rPr lang="en-NZ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definitions? Suggest a reason for this? </a:t>
            </a:r>
          </a:p>
          <a:p>
            <a:pPr marL="0" indent="0">
              <a:buNone/>
            </a:pPr>
            <a:endParaRPr lang="en-NZ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NZ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Recap : Graeme Aitken</a:t>
            </a:r>
            <a:br>
              <a:rPr lang="en-NZ" b="1" dirty="0" smtClean="0"/>
            </a:br>
            <a:r>
              <a:rPr lang="en-NZ" sz="3600" b="1" dirty="0" smtClean="0"/>
              <a:t>Effective teaching for improved student outcomes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b="1" dirty="0"/>
              <a:t>The ‘style’ view</a:t>
            </a:r>
          </a:p>
          <a:p>
            <a:r>
              <a:rPr lang="en-NZ" dirty="0" smtClean="0"/>
              <a:t>teaching effectiveness based on </a:t>
            </a:r>
            <a:r>
              <a:rPr lang="en-NZ" b="1" dirty="0" smtClean="0"/>
              <a:t>how the </a:t>
            </a:r>
            <a:r>
              <a:rPr lang="en-NZ" b="1" dirty="0"/>
              <a:t>teacher </a:t>
            </a:r>
            <a:r>
              <a:rPr lang="en-NZ" b="1" dirty="0" smtClean="0"/>
              <a:t>teaches </a:t>
            </a:r>
            <a:r>
              <a:rPr lang="en-NZ" dirty="0" smtClean="0"/>
              <a:t>rather </a:t>
            </a:r>
            <a:r>
              <a:rPr lang="en-NZ" dirty="0"/>
              <a:t>than </a:t>
            </a:r>
            <a:r>
              <a:rPr lang="en-NZ" b="1" dirty="0"/>
              <a:t>what is happening </a:t>
            </a:r>
            <a:r>
              <a:rPr lang="en-NZ" b="1" dirty="0" smtClean="0"/>
              <a:t>for the </a:t>
            </a:r>
            <a:r>
              <a:rPr lang="en-NZ" b="1" dirty="0"/>
              <a:t>students</a:t>
            </a:r>
            <a:r>
              <a:rPr lang="en-NZ" dirty="0" smtClean="0"/>
              <a:t>.</a:t>
            </a:r>
          </a:p>
          <a:p>
            <a:pPr marL="0" indent="0">
              <a:buNone/>
            </a:pPr>
            <a:r>
              <a:rPr lang="en-NZ" b="1" dirty="0" smtClean="0"/>
              <a:t>The </a:t>
            </a:r>
            <a:r>
              <a:rPr lang="en-NZ" b="1" dirty="0"/>
              <a:t>‘outcomes’ approach</a:t>
            </a:r>
          </a:p>
          <a:p>
            <a:r>
              <a:rPr lang="en-NZ" dirty="0"/>
              <a:t>b</a:t>
            </a:r>
            <a:r>
              <a:rPr lang="en-NZ" dirty="0" smtClean="0"/>
              <a:t>ased  </a:t>
            </a:r>
            <a:r>
              <a:rPr lang="en-NZ" dirty="0"/>
              <a:t>on student </a:t>
            </a:r>
            <a:r>
              <a:rPr lang="en-NZ" dirty="0" smtClean="0"/>
              <a:t>results to gauge teacher effectiveness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b="1" dirty="0"/>
              <a:t>The ‘inquiry’ </a:t>
            </a:r>
            <a:r>
              <a:rPr lang="en-NZ" b="1" dirty="0" smtClean="0"/>
              <a:t>approach</a:t>
            </a:r>
          </a:p>
          <a:p>
            <a:r>
              <a:rPr lang="en-NZ" dirty="0"/>
              <a:t>t</a:t>
            </a:r>
            <a:r>
              <a:rPr lang="en-NZ" dirty="0" smtClean="0"/>
              <a:t>eaching </a:t>
            </a:r>
            <a:r>
              <a:rPr lang="en-NZ" dirty="0"/>
              <a:t>effectiveness is determined by the quality of inquiry into the relationship between </a:t>
            </a:r>
            <a:r>
              <a:rPr lang="en-NZ" dirty="0" smtClean="0"/>
              <a:t>teacher actions </a:t>
            </a:r>
            <a:r>
              <a:rPr lang="en-NZ" dirty="0"/>
              <a:t>and student </a:t>
            </a:r>
            <a:r>
              <a:rPr lang="en-NZ" dirty="0" smtClean="0"/>
              <a:t>outcomes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5237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QTRD: Teachers as learners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endParaRPr lang="en-NZ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Teacher Voice 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your group discuss/jot down what the teachers say about the benefits of the teaching as inquiry process that they were involved in.</a:t>
            </a: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Share one of these observations with the whole staff.</a:t>
            </a: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9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Inquiry is vital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NZ" dirty="0" smtClean="0"/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All schools need to do a couple of things – they need to design and implement a school curriculum and </a:t>
            </a:r>
            <a:r>
              <a:rPr lang="en-NZ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they need to teach using an evidence based inquiry cycle that informs what they do and monitors the impact of those decisions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NZ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Chris </a:t>
            </a:r>
            <a:r>
              <a:rPr lang="en-NZ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Arcus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(NZC Curriculum Project Manager) 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5778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 smtClean="0"/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Since any teaching strategy works differently in different contexts for different students, </a:t>
            </a:r>
            <a:r>
              <a:rPr lang="en-NZ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effective pedagogy requires that teachers inquire into the impact of their teaching on their students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indent="0" algn="ctr">
              <a:buNone/>
            </a:pP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NZC, p.35, MOE</a:t>
            </a: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413792"/>
            <a:ext cx="8229600" cy="1143000"/>
          </a:xfrm>
        </p:spPr>
        <p:txBody>
          <a:bodyPr/>
          <a:lstStyle/>
          <a:p>
            <a:r>
              <a:rPr lang="en-NZ" smtClean="0"/>
              <a:t>Teaching as Inquiry cycle 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7686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5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NZ" sz="4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Focusing Inquiry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NZ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important (and therefore worth spending time on), given where my students are at? </a:t>
            </a:r>
          </a:p>
          <a:p>
            <a:pPr algn="ctr"/>
            <a:r>
              <a:rPr lang="en-NZ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important and worth teaching (</a:t>
            </a:r>
            <a:r>
              <a:rPr lang="en-NZ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must knows</a:t>
            </a:r>
            <a:r>
              <a:rPr lang="en-NZ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)?</a:t>
            </a:r>
          </a:p>
          <a:p>
            <a:pPr algn="ctr"/>
            <a:r>
              <a:rPr lang="en-NZ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learners’ current strengths, needs and experiences?</a:t>
            </a:r>
          </a:p>
          <a:p>
            <a:pPr marL="0" indent="0" algn="ctr">
              <a:buNone/>
            </a:pPr>
            <a:r>
              <a:rPr lang="en-NZ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NZ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Teaching </a:t>
            </a:r>
            <a:r>
              <a:rPr lang="en-NZ" b="1" dirty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nquiry</a:t>
            </a:r>
            <a:endParaRPr lang="en-N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strategies (evidence-based) are most likely to help my students learn what they need to learn? </a:t>
            </a:r>
          </a:p>
          <a:p>
            <a:pPr algn="ctr"/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approaches and strategies are the best routes to developing specific skills, concepts or attitudes? </a:t>
            </a:r>
            <a:r>
              <a:rPr lang="en-NZ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Eg</a:t>
            </a: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culturally responsive pedagogy</a:t>
            </a:r>
          </a:p>
          <a:p>
            <a:pPr marL="0" indent="0" algn="ctr">
              <a:buNone/>
            </a:pPr>
            <a:r>
              <a:rPr lang="en-N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indent="0" algn="ctr">
              <a:buNone/>
            </a:pPr>
            <a:endParaRPr lang="en-NZ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47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689</Words>
  <Application>Microsoft Office PowerPoint</Application>
  <PresentationFormat>On-screen Show (4:3)</PresentationFormat>
  <Paragraphs>95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Teaching as Inquiry  15th February 2011</vt:lpstr>
      <vt:lpstr>Do now</vt:lpstr>
      <vt:lpstr>Recap : Graeme Aitken Effective teaching for improved student outcomes</vt:lpstr>
      <vt:lpstr>QTRD: Teachers as learners</vt:lpstr>
      <vt:lpstr>Inquiry is vital</vt:lpstr>
      <vt:lpstr>PowerPoint Presentation</vt:lpstr>
      <vt:lpstr>Teaching as Inquiry cycle </vt:lpstr>
      <vt:lpstr> Focusing Inquiry </vt:lpstr>
      <vt:lpstr>The Teaching Inquiry</vt:lpstr>
      <vt:lpstr>The Learning Inquiry </vt:lpstr>
      <vt:lpstr>Evidence - based</vt:lpstr>
      <vt:lpstr>Data as evidence</vt:lpstr>
      <vt:lpstr>An example to think about</vt:lpstr>
      <vt:lpstr>Your turn – the Focusing Inquiry</vt:lpstr>
      <vt:lpstr>Sources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as Inquiry  15th February 2011</dc:title>
  <dc:creator>a.cleary</dc:creator>
  <cp:lastModifiedBy>a.cleary</cp:lastModifiedBy>
  <cp:revision>14</cp:revision>
  <dcterms:created xsi:type="dcterms:W3CDTF">2011-02-13T22:18:55Z</dcterms:created>
  <dcterms:modified xsi:type="dcterms:W3CDTF">2011-02-15T00:24:54Z</dcterms:modified>
</cp:coreProperties>
</file>